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1E6AC21-7649-48BE-B74A-A3472CB7264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488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20489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0490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0491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0492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20493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0494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0495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0496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0497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20498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20499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0500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0501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0502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503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0504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0505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0506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0507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20508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509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66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DBAD63-3C40-4253-9A5D-8EFECBA2D40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894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D34759-F0AC-4587-BA93-A8367ED13B9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009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CC0846-3445-48BF-9BF5-C549BAFCEB0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454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FD64C3-E75E-4033-A7C5-043DC7984D6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514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D5880-3F9C-4591-BB1C-FC835CFF7AD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25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C0F18-2685-415A-86C5-2413F7CBCC0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310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8D344-44A5-458D-8972-7F8D771CE98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152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3845EE-7E32-42BE-A123-84A402E8D48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309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E269D2-94DE-4981-B5BE-1755BCA310F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879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8EE077-C608-42CB-B894-49E1B7238A2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555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F2F94E-3AC4-4907-9E0B-12E0B20D648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946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46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9466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946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946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946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947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947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947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947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947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947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9476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9477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947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947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948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1948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948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948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9484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948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948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948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948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948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949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949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949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</p:grpSp>
      <p:grpSp>
        <p:nvGrpSpPr>
          <p:cNvPr id="1949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949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949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949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949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949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19499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950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950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950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950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950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950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950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950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  <p:sp>
          <p:nvSpPr>
            <p:cNvPr id="1950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8703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30.png"/><Relationship Id="rId7" Type="http://schemas.openxmlformats.org/officeDocument/2006/relationships/image" Target="../media/image44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7" Type="http://schemas.openxmlformats.org/officeDocument/2006/relationships/image" Target="../media/image5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1511300"/>
            <a:ext cx="7543800" cy="1384300"/>
          </a:xfrm>
        </p:spPr>
        <p:txBody>
          <a:bodyPr/>
          <a:lstStyle/>
          <a:p>
            <a:r>
              <a:rPr lang="en-US" dirty="0" smtClean="0"/>
              <a:t>Wednesday, Oct. 3, 2012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49400" y="2895600"/>
            <a:ext cx="6032500" cy="2159000"/>
          </a:xfrm>
        </p:spPr>
        <p:txBody>
          <a:bodyPr/>
          <a:lstStyle/>
          <a:p>
            <a:r>
              <a:rPr lang="en-US" dirty="0" smtClean="0"/>
              <a:t>No Mental Math.  No TISK.</a:t>
            </a:r>
          </a:p>
          <a:p>
            <a:r>
              <a:rPr lang="en-US" dirty="0" smtClean="0"/>
              <a:t>Discuss Marvelous Shot problem.</a:t>
            </a:r>
          </a:p>
          <a:p>
            <a:endParaRPr lang="en-US" dirty="0"/>
          </a:p>
          <a:p>
            <a:r>
              <a:rPr lang="en-US" dirty="0"/>
              <a:t>HW: p. 193 #14-19, 28-30</a:t>
            </a:r>
          </a:p>
        </p:txBody>
      </p:sp>
    </p:spTree>
    <p:extLst>
      <p:ext uri="{BB962C8B-B14F-4D97-AF65-F5344CB8AC3E}">
        <p14:creationId xmlns:p14="http://schemas.microsoft.com/office/powerpoint/2010/main" val="269430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the Corollary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will have to prove the corollary on a quiz.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532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2-Point Star 19"/>
          <p:cNvSpPr/>
          <p:nvPr/>
        </p:nvSpPr>
        <p:spPr>
          <a:xfrm>
            <a:off x="7239000" y="5290066"/>
            <a:ext cx="1371600" cy="674132"/>
          </a:xfrm>
          <a:prstGeom prst="star12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12-Point Star 20"/>
          <p:cNvSpPr/>
          <p:nvPr/>
        </p:nvSpPr>
        <p:spPr>
          <a:xfrm>
            <a:off x="6187289" y="5859958"/>
            <a:ext cx="1371600" cy="674132"/>
          </a:xfrm>
          <a:prstGeom prst="star12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077200" cy="1219200"/>
          </a:xfrm>
        </p:spPr>
        <p:txBody>
          <a:bodyPr/>
          <a:lstStyle/>
          <a:p>
            <a:r>
              <a:rPr lang="en-US" sz="4000"/>
              <a:t>Find the measures of the unknown angles.</a:t>
            </a:r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762000" y="1676400"/>
            <a:ext cx="2971800" cy="19050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762000" y="32766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2590800" y="31242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i="1">
                <a:solidFill>
                  <a:srgbClr val="000000"/>
                </a:solidFill>
              </a:rPr>
              <a:t>x</a:t>
            </a:r>
            <a:r>
              <a:rPr lang="en-US" sz="2400">
                <a:solidFill>
                  <a:srgbClr val="000000"/>
                </a:solidFill>
              </a:rPr>
              <a:t>º</a:t>
            </a:r>
            <a:endParaRPr lang="en-US" sz="2400" i="1">
              <a:solidFill>
                <a:srgbClr val="000000"/>
              </a:solidFill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685800" y="19050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</a:rPr>
              <a:t>2</a:t>
            </a:r>
            <a:r>
              <a:rPr lang="en-US" sz="2400" i="1">
                <a:solidFill>
                  <a:srgbClr val="000000"/>
                </a:solidFill>
              </a:rPr>
              <a:t>x</a:t>
            </a:r>
            <a:r>
              <a:rPr lang="en-US" sz="2400">
                <a:solidFill>
                  <a:srgbClr val="000000"/>
                </a:solidFill>
              </a:rPr>
              <a:t>º</a:t>
            </a:r>
            <a:endParaRPr lang="en-US" sz="2400" i="1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" y="3962400"/>
            <a:ext cx="7008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</a:rPr>
              <a:t>Using the </a:t>
            </a:r>
            <a:r>
              <a:rPr lang="en-US" dirty="0" smtClean="0">
                <a:solidFill>
                  <a:srgbClr val="000000"/>
                </a:solidFill>
              </a:rPr>
              <a:t>Corollary to the Triangle Sum Theorem, </a:t>
            </a:r>
            <a:r>
              <a:rPr lang="en-US" dirty="0">
                <a:solidFill>
                  <a:srgbClr val="000000"/>
                </a:solidFill>
              </a:rPr>
              <a:t>we know that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562100" y="4356557"/>
                <a:ext cx="2362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2100" y="4356557"/>
                <a:ext cx="2362200" cy="584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667000" y="4419600"/>
                <a:ext cx="2362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0" y="4419600"/>
                <a:ext cx="2362200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733800" y="4419600"/>
                <a:ext cx="2362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90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4419600"/>
                <a:ext cx="2362200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28600" y="51054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</a:rPr>
              <a:t>So, we solve the equation!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532675" y="5443871"/>
                <a:ext cx="319511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3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=90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2675" y="5443871"/>
                <a:ext cx="3195119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908395" y="6197025"/>
                <a:ext cx="319511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=30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8395" y="6197025"/>
                <a:ext cx="3195119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575395" y="4800600"/>
                <a:ext cx="319511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=30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5395" y="4800600"/>
                <a:ext cx="3195119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572000" y="5352179"/>
                <a:ext cx="414950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°=2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30</m:t>
                          </m:r>
                        </m:e>
                      </m:d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=60°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352179"/>
                <a:ext cx="4149505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564455" y="5904637"/>
                <a:ext cx="414950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°=30°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4455" y="5904637"/>
                <a:ext cx="4149505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6015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10" grpId="0"/>
      <p:bldP spid="11" grpId="0"/>
      <p:bldP spid="12" grpId="0"/>
      <p:bldP spid="13" grpId="0"/>
      <p:bldP spid="14" grpId="0"/>
      <p:bldP spid="15" grpId="0"/>
      <p:bldP spid="17" grpId="0"/>
      <p:bldP spid="18" grpId="0"/>
      <p:bldP spid="19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2-Point Star 17"/>
          <p:cNvSpPr/>
          <p:nvPr/>
        </p:nvSpPr>
        <p:spPr>
          <a:xfrm>
            <a:off x="5715000" y="4734304"/>
            <a:ext cx="2362955" cy="674132"/>
          </a:xfrm>
          <a:prstGeom prst="star12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12-Point Star 18"/>
          <p:cNvSpPr/>
          <p:nvPr/>
        </p:nvSpPr>
        <p:spPr>
          <a:xfrm>
            <a:off x="2743200" y="6221035"/>
            <a:ext cx="2512714" cy="674132"/>
          </a:xfrm>
          <a:prstGeom prst="star12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239000" cy="1295400"/>
          </a:xfrm>
        </p:spPr>
        <p:txBody>
          <a:bodyPr/>
          <a:lstStyle/>
          <a:p>
            <a:r>
              <a:rPr lang="en-US" sz="4000" dirty="0" smtClean="0"/>
              <a:t>Find </a:t>
            </a:r>
            <a:r>
              <a:rPr lang="en-US" sz="4000" dirty="0"/>
              <a:t>the </a:t>
            </a:r>
            <a:r>
              <a:rPr lang="en-US" sz="4000" dirty="0" smtClean="0"/>
              <a:t>measures </a:t>
            </a:r>
            <a:r>
              <a:rPr lang="en-US" sz="4000" dirty="0"/>
              <a:t>of the unknown angles.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696200" cy="1219200"/>
          </a:xfrm>
        </p:spPr>
        <p:txBody>
          <a:bodyPr/>
          <a:lstStyle/>
          <a:p>
            <a:r>
              <a:rPr lang="en-US" sz="2400" dirty="0"/>
              <a:t>The measure of one acute angle of a right triangle is one-fourth the measure of the other acute angle. </a:t>
            </a: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 rot="8927825">
            <a:off x="2895600" y="3324261"/>
            <a:ext cx="3048000" cy="18288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953000" y="2867061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V="1">
            <a:off x="5105400" y="2943261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971800" y="3917986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5715000" y="3917986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278925" y="2743200"/>
                <a:ext cx="3695700" cy="10143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∡1=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en-US" sz="3200" b="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∡2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8925" y="2743200"/>
                <a:ext cx="3695700" cy="101431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674514" y="4635534"/>
                <a:ext cx="36957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∡1+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∡2=90</m:t>
                      </m:r>
                    </m:oMath>
                  </m:oMathPara>
                </a14:m>
                <a:endParaRPr lang="en-US" sz="140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4514" y="4635534"/>
                <a:ext cx="3695700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1143000" y="4352019"/>
            <a:ext cx="7008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</a:rPr>
              <a:t>Using the </a:t>
            </a:r>
            <a:r>
              <a:rPr lang="en-US" dirty="0" smtClean="0">
                <a:solidFill>
                  <a:srgbClr val="000000"/>
                </a:solidFill>
              </a:rPr>
              <a:t>Corollary to the Triangle Sum Theorem, </a:t>
            </a:r>
            <a:r>
              <a:rPr lang="en-US" dirty="0">
                <a:solidFill>
                  <a:srgbClr val="000000"/>
                </a:solidFill>
              </a:rPr>
              <a:t>we know that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560214" y="5016534"/>
                <a:ext cx="3695700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∡2+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∡2=90</m:t>
                      </m:r>
                    </m:oMath>
                  </m:oMathPara>
                </a14:m>
                <a:endParaRPr lang="en-US" sz="140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0214" y="5016534"/>
                <a:ext cx="3695700" cy="7838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019300" y="5562600"/>
                <a:ext cx="3695700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∡2=90</m:t>
                      </m:r>
                    </m:oMath>
                  </m:oMathPara>
                </a14:m>
                <a:endParaRPr lang="en-US" sz="140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9300" y="5562600"/>
                <a:ext cx="3695700" cy="78380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171700" y="6324600"/>
                <a:ext cx="36957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en-US" sz="240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∡2=72</m:t>
                      </m:r>
                    </m:oMath>
                  </m:oMathPara>
                </a14:m>
                <a:endParaRPr lang="en-US" sz="140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700" y="6324600"/>
                <a:ext cx="3695700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5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003171" y="4866366"/>
                <a:ext cx="36957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en-US" sz="240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∡1=18</m:t>
                      </m:r>
                    </m:oMath>
                  </m:oMathPara>
                </a14:m>
                <a:endParaRPr lang="en-US" sz="140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3171" y="4866366"/>
                <a:ext cx="3695700" cy="461665"/>
              </a:xfrm>
              <a:prstGeom prst="rect">
                <a:avLst/>
              </a:prstGeom>
              <a:blipFill rotWithShape="1">
                <a:blip r:embed="rId7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58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6" grpId="0" animBg="1"/>
      <p:bldP spid="7" grpId="0" animBg="1"/>
      <p:bldP spid="8" grpId="0" animBg="1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p. 193 #14-19, </a:t>
            </a:r>
            <a:r>
              <a:rPr lang="en-US" dirty="0" smtClean="0"/>
              <a:t>28-30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59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§4-2 Measures of Angles in Triangles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Last week, we looked at triangles and tried to prove how many degrees are in the triangle.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930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609600"/>
          </a:xfrm>
        </p:spPr>
        <p:txBody>
          <a:bodyPr/>
          <a:lstStyle/>
          <a:p>
            <a:r>
              <a:rPr lang="en-US" dirty="0"/>
              <a:t>Theorems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696200" cy="44958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/>
              <a:t>Triangle Sum Theorem</a:t>
            </a:r>
          </a:p>
          <a:p>
            <a:pPr>
              <a:buFontTx/>
              <a:buNone/>
            </a:pPr>
            <a:r>
              <a:rPr lang="en-US" dirty="0" smtClean="0"/>
              <a:t>If a triangle exists, then the </a:t>
            </a:r>
            <a:r>
              <a:rPr lang="en-US" dirty="0"/>
              <a:t>sum of the measures of the interior angles of </a:t>
            </a:r>
            <a:r>
              <a:rPr lang="en-US" dirty="0" smtClean="0"/>
              <a:t>the </a:t>
            </a:r>
            <a:r>
              <a:rPr lang="en-US" dirty="0"/>
              <a:t>triangle is equal to 180º.</a:t>
            </a: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3200400" y="3810000"/>
            <a:ext cx="2209800" cy="2057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267200" y="34290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2971800" y="59436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5257800" y="58674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C</a:t>
            </a:r>
          </a:p>
        </p:txBody>
      </p:sp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3352800" y="6248400"/>
          <a:ext cx="464820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1739880" imgH="177480" progId="Equation.3">
                  <p:embed/>
                </p:oleObj>
              </mc:Choice>
              <mc:Fallback>
                <p:oleObj name="Equation" r:id="rId3" imgW="17398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6248400"/>
                        <a:ext cx="4648200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9158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457200"/>
          </a:xfrm>
        </p:spPr>
        <p:txBody>
          <a:bodyPr/>
          <a:lstStyle/>
          <a:p>
            <a:r>
              <a:rPr lang="en-US" sz="3200" dirty="0" smtClean="0"/>
              <a:t>Proof of Triangle Sum Theorem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42051" y="533400"/>
                <a:ext cx="7696200" cy="838200"/>
              </a:xfrm>
            </p:spPr>
            <p:txBody>
              <a:bodyPr/>
              <a:lstStyle/>
              <a:p>
                <a:r>
                  <a:rPr lang="en-US" sz="2400" dirty="0" smtClean="0"/>
                  <a:t>Given: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 smtClean="0">
                        <a:latin typeface="Cambria Math"/>
                        <a:ea typeface="Cambria Math"/>
                      </a:rPr>
                      <m:t>Δ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𝐴𝐵𝐶</m:t>
                    </m:r>
                  </m:oMath>
                </a14:m>
                <a:endParaRPr lang="en-US" sz="2400" dirty="0" smtClean="0"/>
              </a:p>
              <a:p>
                <a:r>
                  <a:rPr lang="en-US" sz="2400" dirty="0" smtClean="0"/>
                  <a:t>Prove: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𝑚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𝐴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𝐵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𝐶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=180°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2051" y="533400"/>
                <a:ext cx="7696200" cy="838200"/>
              </a:xfrm>
              <a:blipFill rotWithShape="1">
                <a:blip r:embed="rId2"/>
                <a:stretch>
                  <a:fillRect l="-1584" t="-13139" b="-284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579799" y="3886200"/>
            <a:ext cx="2209800" cy="2057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472886" y="3505199"/>
            <a:ext cx="342900" cy="36671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82955" y="5818384"/>
            <a:ext cx="342900" cy="36671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816194" y="5796505"/>
            <a:ext cx="342900" cy="36671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</a:rPr>
              <a:t>C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0048389"/>
              </p:ext>
            </p:extLst>
          </p:nvPr>
        </p:nvGraphicFramePr>
        <p:xfrm>
          <a:off x="3082894" y="1510637"/>
          <a:ext cx="5527706" cy="5425438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717706"/>
                <a:gridCol w="3810000"/>
              </a:tblGrid>
              <a:tr h="370114">
                <a:tc>
                  <a:txBody>
                    <a:bodyPr/>
                    <a:lstStyle/>
                    <a:p>
                      <a:r>
                        <a:rPr lang="en-US" dirty="0" smtClean="0"/>
                        <a:t>Statement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Reason</a:t>
                      </a:r>
                      <a:endParaRPr lang="en-US" dirty="0"/>
                    </a:p>
                  </a:txBody>
                  <a:tcPr/>
                </a:tc>
              </a:tr>
              <a:tr h="370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114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11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37011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11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370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370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082894" y="1891637"/>
                <a:ext cx="240350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1)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Δ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𝐴𝐵𝐶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 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2894" y="1891637"/>
                <a:ext cx="2403506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2284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876800" y="1882408"/>
            <a:ext cx="2403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Arial" charset="0"/>
              </a:rPr>
              <a:t>1) Given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082894" y="2251740"/>
                <a:ext cx="2403506" cy="4047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2) </a:t>
                </a:r>
                <a14:m>
                  <m:oMath xmlns:m="http://schemas.openxmlformats.org/officeDocument/2006/math">
                    <m:acc>
                      <m:accPr>
                        <m:chr m:val="⃡"/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𝐴𝐷</m:t>
                        </m:r>
                      </m:e>
                    </m:acc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||</m:t>
                    </m:r>
                    <m:acc>
                      <m:accPr>
                        <m:chr m:val="⃡"/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𝐵𝐶</m:t>
                        </m:r>
                      </m:e>
                    </m:acc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2894" y="2251740"/>
                <a:ext cx="2403506" cy="404791"/>
              </a:xfrm>
              <a:prstGeom prst="rect">
                <a:avLst/>
              </a:prstGeom>
              <a:blipFill rotWithShape="1">
                <a:blip r:embed="rId4"/>
                <a:stretch>
                  <a:fillRect l="-2284" b="-223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4876800" y="2271986"/>
            <a:ext cx="388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Arial" charset="0"/>
              </a:rPr>
              <a:t>2) Through any point not on a line, there exists exactly one line parallel to that line through that point. 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76200" y="3886200"/>
            <a:ext cx="2739994" cy="0"/>
          </a:xfrm>
          <a:prstGeom prst="straightConnector1">
            <a:avLst/>
          </a:prstGeom>
          <a:ln>
            <a:solidFill>
              <a:srgbClr val="00B0F0"/>
            </a:solidFill>
            <a:headEnd type="arrow"/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327464" y="3810000"/>
            <a:ext cx="425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B0F0"/>
                </a:solidFill>
                <a:latin typeface="Arial" charset="0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79864" y="3962400"/>
            <a:ext cx="425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B0F0"/>
                </a:solidFill>
                <a:latin typeface="Arial" charset="0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43323" y="3886200"/>
            <a:ext cx="425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B0F0"/>
                </a:solidFill>
                <a:latin typeface="Arial" charset="0"/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094211" y="3146814"/>
                <a:ext cx="240350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3) </a:t>
                </a:r>
                <a14:m>
                  <m:oMath xmlns:m="http://schemas.openxmlformats.org/officeDocument/2006/math"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&amp;</a:t>
                </a:r>
                <a:r>
                  <a:rPr lang="el-GR" dirty="0">
                    <a:solidFill>
                      <a:srgbClr val="000000"/>
                    </a:solidFill>
                    <a:latin typeface="Arial" charset="0"/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𝐶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 are AI </a:t>
                </a:r>
                <a14:m>
                  <m:oMath xmlns:m="http://schemas.openxmlformats.org/officeDocument/2006/math"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s</a:t>
                </a: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1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&amp;</a:t>
                </a:r>
                <a:r>
                  <a:rPr lang="el-GR" dirty="0">
                    <a:solidFill>
                      <a:srgbClr val="000000"/>
                    </a:solidFill>
                    <a:latin typeface="Arial" charset="0"/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𝐵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 are AI </a:t>
                </a:r>
                <a14:m>
                  <m:oMath xmlns:m="http://schemas.openxmlformats.org/officeDocument/2006/math"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s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4211" y="3146814"/>
                <a:ext cx="2403506" cy="646331"/>
              </a:xfrm>
              <a:prstGeom prst="rect">
                <a:avLst/>
              </a:prstGeom>
              <a:blipFill rotWithShape="1">
                <a:blip r:embed="rId5"/>
                <a:stretch>
                  <a:fillRect l="-2284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5618147" y="3218333"/>
            <a:ext cx="2403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Arial" charset="0"/>
              </a:rPr>
              <a:t>3) Assumed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082894" y="3765211"/>
                <a:ext cx="278450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4) </a:t>
                </a:r>
                <a14:m>
                  <m:oMath xmlns:m="http://schemas.openxmlformats.org/officeDocument/2006/math"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3</m:t>
                    </m:r>
                    <m:r>
                      <a:rPr lang="en-US" i="1" dirty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≅</m:t>
                    </m:r>
                  </m:oMath>
                </a14:m>
                <a:r>
                  <a:rPr lang="el-GR" dirty="0">
                    <a:solidFill>
                      <a:srgbClr val="000000"/>
                    </a:solidFill>
                    <a:latin typeface="Arial" charset="0"/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𝐶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 &amp; </a:t>
                </a:r>
                <a14:m>
                  <m:oMath xmlns:m="http://schemas.openxmlformats.org/officeDocument/2006/math"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1</m:t>
                    </m:r>
                    <m:r>
                      <a:rPr lang="en-US" i="1" dirty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≅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𝐵</m:t>
                    </m:r>
                  </m:oMath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2894" y="3765211"/>
                <a:ext cx="2784506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1969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611357" y="3793145"/>
                <a:ext cx="278450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4)If lines ||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 AI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s are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≅</m:t>
                    </m:r>
                  </m:oMath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1357" y="3793145"/>
                <a:ext cx="2784506" cy="369332"/>
              </a:xfrm>
              <a:prstGeom prst="rect">
                <a:avLst/>
              </a:prstGeom>
              <a:blipFill rotWithShape="1">
                <a:blip r:embed="rId7"/>
                <a:stretch>
                  <a:fillRect l="-1751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076858" y="4166914"/>
                <a:ext cx="340014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5)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3</m:t>
                    </m:r>
                    <m:r>
                      <a:rPr lang="en-US" i="1" dirty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i="1" dirty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𝐶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 </a:t>
                </a: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&amp;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1</m:t>
                    </m:r>
                    <m:r>
                      <a:rPr lang="en-US" i="1" dirty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i="1" dirty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𝐵</m:t>
                    </m:r>
                  </m:oMath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6858" y="4166914"/>
                <a:ext cx="3400142" cy="646331"/>
              </a:xfrm>
              <a:prstGeom prst="rect">
                <a:avLst/>
              </a:prstGeom>
              <a:blipFill rotWithShape="1">
                <a:blip r:embed="rId8"/>
                <a:stretch>
                  <a:fillRect l="-1613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611357" y="4162477"/>
                <a:ext cx="345644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5)If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s are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≅ ⇒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 measures =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1357" y="4162477"/>
                <a:ext cx="3456443" cy="369332"/>
              </a:xfrm>
              <a:prstGeom prst="rect">
                <a:avLst/>
              </a:prstGeom>
              <a:blipFill rotWithShape="1">
                <a:blip r:embed="rId9"/>
                <a:stretch>
                  <a:fillRect l="-1408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067050" y="4778255"/>
                <a:ext cx="356235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6)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1</m:t>
                    </m:r>
                    <m:r>
                      <a:rPr lang="en-US" i="1" dirty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i="1" dirty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2</m:t>
                    </m:r>
                    <m:r>
                      <a:rPr lang="en-US" i="1" dirty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i="1" dirty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3=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𝐷𝐴𝐸</m:t>
                    </m:r>
                  </m:oMath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7050" y="4778255"/>
                <a:ext cx="3562350" cy="369332"/>
              </a:xfrm>
              <a:prstGeom prst="rect">
                <a:avLst/>
              </a:prstGeom>
              <a:blipFill rotWithShape="1">
                <a:blip r:embed="rId10"/>
                <a:stretch>
                  <a:fillRect l="-1368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2362200" y="3505200"/>
            <a:ext cx="342900" cy="36671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dirty="0">
                <a:solidFill>
                  <a:srgbClr val="00B0F0"/>
                </a:solidFill>
              </a:rPr>
              <a:t>D</a:t>
            </a: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86385" y="3447558"/>
            <a:ext cx="342900" cy="36671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dirty="0">
                <a:solidFill>
                  <a:srgbClr val="00B0F0"/>
                </a:solidFill>
              </a:rPr>
              <a:t>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477001" y="4778255"/>
                <a:ext cx="1981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6)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 Add Post.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1" y="4778255"/>
                <a:ext cx="1981200" cy="369332"/>
              </a:xfrm>
              <a:prstGeom prst="rect">
                <a:avLst/>
              </a:prstGeom>
              <a:blipFill rotWithShape="1">
                <a:blip r:embed="rId11"/>
                <a:stretch>
                  <a:fillRect l="-2769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073086" y="5147587"/>
                <a:ext cx="356235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7) </a:t>
                </a:r>
                <a14:m>
                  <m:oMath xmlns:m="http://schemas.openxmlformats.org/officeDocument/2006/math"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𝐷𝐴𝐸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 is a straight angle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3086" y="5147587"/>
                <a:ext cx="3562350" cy="369332"/>
              </a:xfrm>
              <a:prstGeom prst="rect">
                <a:avLst/>
              </a:prstGeom>
              <a:blipFill rotWithShape="1">
                <a:blip r:embed="rId12"/>
                <a:stretch>
                  <a:fillRect l="-1370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6049129" y="5181600"/>
            <a:ext cx="2215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Arial" charset="0"/>
              </a:rPr>
              <a:t>7) assumed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048189" y="5550932"/>
                <a:ext cx="220961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8)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m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𝐷𝐴𝐸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=180°</m:t>
                    </m:r>
                  </m:oMath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189" y="5550932"/>
                <a:ext cx="2209611" cy="369332"/>
              </a:xfrm>
              <a:prstGeom prst="rect">
                <a:avLst/>
              </a:prstGeom>
              <a:blipFill rotWithShape="1">
                <a:blip r:embed="rId13"/>
                <a:stretch>
                  <a:fillRect l="-2204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029200" y="5592024"/>
                <a:ext cx="3810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8) If </a:t>
                </a:r>
                <a14:m>
                  <m:oMath xmlns:m="http://schemas.openxmlformats.org/officeDocument/2006/math"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 is straight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 measure = 180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5592024"/>
                <a:ext cx="3810000" cy="369332"/>
              </a:xfrm>
              <a:prstGeom prst="rect">
                <a:avLst/>
              </a:prstGeom>
              <a:blipFill rotWithShape="1">
                <a:blip r:embed="rId14"/>
                <a:stretch>
                  <a:fillRect l="-1280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116562" y="5961356"/>
                <a:ext cx="336043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9)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1+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2+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3=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180°</m:t>
                    </m:r>
                  </m:oMath>
                </a14:m>
                <a:endParaRPr lang="en-US" dirty="0">
                  <a:solidFill>
                    <a:srgbClr val="000000"/>
                  </a:solidFill>
                  <a:latin typeface="Arial" charset="0"/>
                  <a:ea typeface="Cambria Math"/>
                </a:endParaRP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el-GR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∡</m:t>
                      </m:r>
                      <m:r>
                        <m:rPr>
                          <m:sty m:val="p"/>
                        </m:rPr>
                        <a:rPr lang="en-US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B</m:t>
                      </m:r>
                      <m:r>
                        <a:rPr lang="en-US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el-GR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∡</m:t>
                      </m:r>
                      <m:r>
                        <m:rPr>
                          <m:sty m:val="p"/>
                        </m:rPr>
                        <a:rPr lang="en-US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A</m:t>
                      </m:r>
                      <m:r>
                        <a:rPr lang="en-US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el-GR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∡</m:t>
                      </m:r>
                      <m:r>
                        <m:rPr>
                          <m:sty m:val="p"/>
                        </m:rPr>
                        <a:rPr lang="en-US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C</m:t>
                      </m:r>
                      <m:r>
                        <a:rPr lang="en-US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180°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6562" y="5961356"/>
                <a:ext cx="3360438" cy="646331"/>
              </a:xfrm>
              <a:prstGeom prst="rect">
                <a:avLst/>
              </a:prstGeom>
              <a:blipFill rotWithShape="1">
                <a:blip r:embed="rId15"/>
                <a:stretch>
                  <a:fillRect l="-1449" t="-4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6248400" y="596256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Arial" charset="0"/>
              </a:rPr>
              <a:t>9) If </a:t>
            </a:r>
            <a:r>
              <a:rPr lang="en-US" i="1" dirty="0">
                <a:solidFill>
                  <a:srgbClr val="000000"/>
                </a:solidFill>
                <a:latin typeface="Arial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Arial" charset="0"/>
              </a:rPr>
              <a:t> = </a:t>
            </a:r>
            <a:r>
              <a:rPr lang="en-US" i="1" dirty="0">
                <a:solidFill>
                  <a:srgbClr val="000000"/>
                </a:solidFill>
                <a:latin typeface="Arial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Arial" charset="0"/>
              </a:rPr>
              <a:t> then </a:t>
            </a:r>
            <a:r>
              <a:rPr lang="en-US" i="1" dirty="0">
                <a:solidFill>
                  <a:srgbClr val="000000"/>
                </a:solidFill>
                <a:latin typeface="Arial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Arial" charset="0"/>
              </a:rPr>
              <a:t> can sub for b in any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086477" y="6488668"/>
                <a:ext cx="336043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10)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m:rPr>
                        <m:sty m:val="p"/>
                      </m:rPr>
                      <a:rPr lang="en-US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A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m:rPr>
                        <m:sty m:val="p"/>
                      </m:rPr>
                      <a:rPr lang="en-US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B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m:rPr>
                        <m:sty m:val="p"/>
                      </m:rPr>
                      <a:rPr lang="en-US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C</m:t>
                    </m:r>
                    <m:r>
                      <a:rPr lang="en-US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180°</m:t>
                    </m:r>
                  </m:oMath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6477" y="6488668"/>
                <a:ext cx="3360438" cy="369332"/>
              </a:xfrm>
              <a:prstGeom prst="rect">
                <a:avLst/>
              </a:prstGeom>
              <a:blipFill rotWithShape="1">
                <a:blip r:embed="rId16"/>
                <a:stretch>
                  <a:fillRect l="-1449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6248400" y="65532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Arial" charset="0"/>
              </a:rPr>
              <a:t>10) Commutative Prop. of +</a:t>
            </a:r>
          </a:p>
        </p:txBody>
      </p:sp>
    </p:spTree>
    <p:extLst>
      <p:ext uri="{BB962C8B-B14F-4D97-AF65-F5344CB8AC3E}">
        <p14:creationId xmlns:p14="http://schemas.microsoft.com/office/powerpoint/2010/main" val="1169566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 animBg="1"/>
      <p:bldP spid="26" grpId="0" animBg="1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611517" y="3949489"/>
            <a:ext cx="1207884" cy="4572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67724" y="2819400"/>
            <a:ext cx="1143000" cy="4572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11517" y="4417922"/>
            <a:ext cx="1512683" cy="457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15289" y="3960722"/>
            <a:ext cx="1143000" cy="457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72628" y="3397313"/>
            <a:ext cx="2137372" cy="457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76400" y="2819400"/>
            <a:ext cx="1143000" cy="457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that we know that…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696200" cy="1219200"/>
          </a:xfrm>
        </p:spPr>
        <p:txBody>
          <a:bodyPr/>
          <a:lstStyle/>
          <a:p>
            <a:r>
              <a:rPr lang="en-US" dirty="0" smtClean="0"/>
              <a:t>Let’s look back at some of the classifications by angles…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9200" y="2819400"/>
            <a:ext cx="6324600" cy="216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3200" kern="0" dirty="0">
                <a:solidFill>
                  <a:srgbClr val="000000"/>
                </a:solidFill>
              </a:rPr>
              <a:t>Acute Triangle</a:t>
            </a: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3200" kern="0" dirty="0">
                <a:solidFill>
                  <a:srgbClr val="000000"/>
                </a:solidFill>
              </a:rPr>
              <a:t>Equiangular Triangle</a:t>
            </a: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3200" kern="0" dirty="0">
                <a:solidFill>
                  <a:srgbClr val="000000"/>
                </a:solidFill>
              </a:rPr>
              <a:t>Right Triangle</a:t>
            </a: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3200" kern="0" dirty="0">
                <a:solidFill>
                  <a:srgbClr val="000000"/>
                </a:solidFill>
              </a:rPr>
              <a:t>Obtuse Triangle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09800" y="5257800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</a:rPr>
              <a:t>Can a triangle be both…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15000" y="52578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</a:rPr>
              <a:t>and…?</a:t>
            </a:r>
          </a:p>
        </p:txBody>
      </p:sp>
    </p:spTree>
    <p:extLst>
      <p:ext uri="{BB962C8B-B14F-4D97-AF65-F5344CB8AC3E}">
        <p14:creationId xmlns:p14="http://schemas.microsoft.com/office/powerpoint/2010/main" val="2397534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600"/>
                            </p:stCondLst>
                            <p:childTnLst>
                              <p:par>
                                <p:cTn id="2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0" grpId="0" animBg="1"/>
      <p:bldP spid="10" grpId="1" animBg="1"/>
      <p:bldP spid="11" grpId="0" animBg="1"/>
      <p:bldP spid="11" grpId="1" animBg="1"/>
      <p:bldP spid="9" grpId="0" animBg="1"/>
      <p:bldP spid="9" grpId="1" animBg="1"/>
      <p:bldP spid="7" grpId="0" animBg="1"/>
      <p:bldP spid="7" grpId="1" animBg="1"/>
      <p:bldP spid="5" grpId="0" build="p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/>
              <a:t>Exterior Angle Theorem</a:t>
            </a:r>
          </a:p>
          <a:p>
            <a:pPr>
              <a:buFontTx/>
              <a:buNone/>
            </a:pPr>
            <a:r>
              <a:rPr lang="en-US" dirty="0" smtClean="0"/>
              <a:t>If a triangle exists, then the </a:t>
            </a:r>
            <a:r>
              <a:rPr lang="en-US" dirty="0"/>
              <a:t>measure of an exterior angle of </a:t>
            </a:r>
            <a:r>
              <a:rPr lang="en-US" dirty="0" smtClean="0"/>
              <a:t>the </a:t>
            </a:r>
            <a:r>
              <a:rPr lang="en-US" dirty="0"/>
              <a:t>triangle is equal to the sum of the measures of the two nonadjacent interior angles.</a:t>
            </a:r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2819400" y="4876800"/>
            <a:ext cx="2286000" cy="1371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2819400" y="62484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5029200" y="58674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3810000" y="49530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895600" y="58674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</a:rPr>
              <a:t>3</a:t>
            </a:r>
          </a:p>
        </p:txBody>
      </p:sp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4953000" y="5207000"/>
          <a:ext cx="3581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1218960" imgH="177480" progId="Equation.3">
                  <p:embed/>
                </p:oleObj>
              </mc:Choice>
              <mc:Fallback>
                <p:oleObj name="Equation" r:id="rId3" imgW="121896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207000"/>
                        <a:ext cx="3581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5827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  <p:bldP spid="13317" grpId="0" animBg="1"/>
      <p:bldP spid="13318" grpId="0"/>
      <p:bldP spid="13319" grpId="0"/>
      <p:bldP spid="133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533400"/>
          </a:xfrm>
        </p:spPr>
        <p:txBody>
          <a:bodyPr/>
          <a:lstStyle/>
          <a:p>
            <a:r>
              <a:rPr lang="en-US" sz="3200" dirty="0" smtClean="0"/>
              <a:t>Proof of Exterior Angle Theorem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 bwMode="auto">
              <a:xfrm>
                <a:off x="342051" y="533400"/>
                <a:ext cx="7696200" cy="838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fontAlgn="base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fontAlgn="base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r>
                  <a:rPr lang="en-US" sz="2400" dirty="0">
                    <a:solidFill>
                      <a:srgbClr val="000000"/>
                    </a:solidFill>
                  </a:rPr>
                  <a:t>Given: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Δ</m:t>
                    </m:r>
                    <m:r>
                      <a:rPr lang="en-US" sz="2400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𝐴𝐵𝐶</m:t>
                    </m:r>
                  </m:oMath>
                </a14:m>
                <a:endParaRPr lang="en-US" sz="2400" dirty="0">
                  <a:solidFill>
                    <a:srgbClr val="000000"/>
                  </a:solidFill>
                </a:endParaRPr>
              </a:p>
              <a:p>
                <a:r>
                  <a:rPr lang="en-US" sz="2400" dirty="0">
                    <a:solidFill>
                      <a:srgbClr val="000000"/>
                    </a:solidFill>
                  </a:rPr>
                  <a:t>Prove: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0000"/>
                        </a:solidFill>
                        <a:latin typeface="Cambria Math"/>
                      </a:rPr>
                      <m:t>𝑚</m:t>
                    </m:r>
                    <m:r>
                      <a:rPr lang="en-US" sz="2400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400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𝐴</m:t>
                    </m:r>
                    <m:r>
                      <a:rPr lang="en-US" sz="2400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400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sz="2400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400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𝐵</m:t>
                    </m:r>
                    <m:r>
                      <a:rPr lang="en-US" sz="2400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sz="2400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sz="2400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𝐵𝐶𝐷</m:t>
                    </m:r>
                  </m:oMath>
                </a14:m>
                <a:endParaRPr lang="en-US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2051" y="533400"/>
                <a:ext cx="7696200" cy="838200"/>
              </a:xfrm>
              <a:prstGeom prst="rect">
                <a:avLst/>
              </a:prstGeom>
              <a:blipFill rotWithShape="1">
                <a:blip r:embed="rId2"/>
                <a:stretch>
                  <a:fillRect l="-1584" t="-13139" b="-2846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128257" y="1538288"/>
            <a:ext cx="2286000" cy="1371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128257" y="2909888"/>
            <a:ext cx="28593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-62243" y="287972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990600" y="1248607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2147557" y="2879724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2807800" y="2534412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D</a:t>
            </a:r>
          </a:p>
        </p:txBody>
      </p: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263340"/>
              </p:ext>
            </p:extLst>
          </p:nvPr>
        </p:nvGraphicFramePr>
        <p:xfrm>
          <a:off x="3071294" y="1509836"/>
          <a:ext cx="5527706" cy="404513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717706"/>
                <a:gridCol w="3810000"/>
              </a:tblGrid>
              <a:tr h="370114">
                <a:tc>
                  <a:txBody>
                    <a:bodyPr/>
                    <a:lstStyle/>
                    <a:p>
                      <a:r>
                        <a:rPr lang="en-US" dirty="0" smtClean="0"/>
                        <a:t>Statement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Reason</a:t>
                      </a:r>
                      <a:endParaRPr lang="en-US" dirty="0"/>
                    </a:p>
                  </a:txBody>
                  <a:tcPr/>
                </a:tc>
              </a:tr>
              <a:tr h="370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114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11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37011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11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370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3071294" y="1890836"/>
                <a:ext cx="240350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1)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Δ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𝐴𝐵𝐶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1294" y="1890836"/>
                <a:ext cx="2403506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2284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/>
          <p:cNvSpPr txBox="1"/>
          <p:nvPr/>
        </p:nvSpPr>
        <p:spPr>
          <a:xfrm>
            <a:off x="4865200" y="1881607"/>
            <a:ext cx="2403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Arial" charset="0"/>
              </a:rPr>
              <a:t>1) Given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107978" y="2284956"/>
                <a:ext cx="37003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𝐴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𝐵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𝐴𝐶𝐵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=180</m:t>
                    </m:r>
                  </m:oMath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7978" y="2284956"/>
                <a:ext cx="3700321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1483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1"/>
          <p:cNvSpPr txBox="1"/>
          <p:nvPr/>
        </p:nvSpPr>
        <p:spPr>
          <a:xfrm>
            <a:off x="5395394" y="2732849"/>
            <a:ext cx="3203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Arial" charset="0"/>
              </a:rPr>
              <a:t>2) Triangle Sum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3107977" y="3275798"/>
                <a:ext cx="33273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3) </a:t>
                </a:r>
                <a14:m>
                  <m:oMath xmlns:m="http://schemas.openxmlformats.org/officeDocument/2006/math"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𝐴𝐶𝐵</m:t>
                    </m:r>
                  </m:oMath>
                </a14:m>
                <a:r>
                  <a:rPr lang="el-GR" dirty="0">
                    <a:solidFill>
                      <a:srgbClr val="000000"/>
                    </a:solidFill>
                    <a:latin typeface="Arial" charset="0"/>
                    <a:ea typeface="Cambria Math"/>
                  </a:rPr>
                  <a:t> </a:t>
                </a: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&amp; </a:t>
                </a:r>
                <a14:m>
                  <m:oMath xmlns:m="http://schemas.openxmlformats.org/officeDocument/2006/math"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𝐵𝐶𝐷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 are a </a:t>
                </a:r>
                <a:r>
                  <a:rPr lang="en-US" dirty="0" err="1">
                    <a:solidFill>
                      <a:srgbClr val="000000"/>
                    </a:solidFill>
                    <a:latin typeface="Arial" charset="0"/>
                  </a:rPr>
                  <a:t>l.p.</a:t>
                </a:r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7977" y="3275798"/>
                <a:ext cx="3327337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1648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/>
          <p:cNvSpPr txBox="1"/>
          <p:nvPr/>
        </p:nvSpPr>
        <p:spPr>
          <a:xfrm>
            <a:off x="6043094" y="3275799"/>
            <a:ext cx="2784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Arial" charset="0"/>
              </a:rPr>
              <a:t>3) Assumed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085110" y="3836213"/>
                <a:ext cx="340014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4)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𝐴𝐶𝐵</m:t>
                    </m:r>
                    <m:r>
                      <a:rPr lang="en-US" i="1" dirty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i="1" dirty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𝐵𝐶𝐷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=180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5110" y="3836213"/>
                <a:ext cx="3400142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1434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6095528" y="3792344"/>
            <a:ext cx="2590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Arial" charset="0"/>
              </a:rPr>
              <a:t>4) L.P. Postulate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093645" y="4190199"/>
                <a:ext cx="35623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5)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m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𝐴𝐶𝐵</m:t>
                    </m:r>
                    <m:r>
                      <a:rPr lang="en-US" i="1" dirty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i="1" dirty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𝐵𝐶𝐷</m:t>
                    </m:r>
                    <m:r>
                      <a:rPr lang="en-US" i="1" dirty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i="1" dirty="0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𝐴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𝐵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𝐴𝐶𝐵</m:t>
                    </m:r>
                  </m:oMath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3645" y="4190199"/>
                <a:ext cx="3562350" cy="646331"/>
              </a:xfrm>
              <a:prstGeom prst="rect">
                <a:avLst/>
              </a:prstGeom>
              <a:blipFill rotWithShape="1">
                <a:blip r:embed="rId7"/>
                <a:stretch>
                  <a:fillRect l="-1368" t="-4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6461156" y="4221677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Arial" charset="0"/>
              </a:rPr>
              <a:t>5) Substitution Prop of 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102511" y="4868008"/>
                <a:ext cx="29405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6)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𝐵𝐶𝐷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𝐴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𝐵</m:t>
                    </m:r>
                  </m:oMath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2511" y="4868008"/>
                <a:ext cx="2940583" cy="369332"/>
              </a:xfrm>
              <a:prstGeom prst="rect">
                <a:avLst/>
              </a:prstGeom>
              <a:blipFill rotWithShape="1">
                <a:blip r:embed="rId8"/>
                <a:stretch>
                  <a:fillRect l="-1867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6010839" y="4808060"/>
            <a:ext cx="2760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Arial" charset="0"/>
              </a:rPr>
              <a:t>6) Subtraction Prop of =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063747" y="5182772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Arial" charset="0"/>
              </a:rPr>
              <a:t>7) Symmetric Prop of 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3102510" y="5237340"/>
                <a:ext cx="29405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</a:rPr>
                  <a:t>7)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𝐴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𝐵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  <a:ea typeface="Cambria Math"/>
                      </a:rPr>
                      <m:t>𝐵𝐶𝐷</m:t>
                    </m:r>
                  </m:oMath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2510" y="5237340"/>
                <a:ext cx="2940583" cy="369332"/>
              </a:xfrm>
              <a:prstGeom prst="rect">
                <a:avLst/>
              </a:prstGeom>
              <a:blipFill rotWithShape="1">
                <a:blip r:embed="rId9"/>
                <a:stretch>
                  <a:fillRect l="-1867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8462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51" grpId="0"/>
      <p:bldP spid="52" grpId="0"/>
      <p:bldP spid="54" grpId="0"/>
      <p:bldP spid="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12-Point Star 25"/>
          <p:cNvSpPr/>
          <p:nvPr/>
        </p:nvSpPr>
        <p:spPr>
          <a:xfrm>
            <a:off x="6348365" y="6183868"/>
            <a:ext cx="1752600" cy="674132"/>
          </a:xfrm>
          <a:prstGeom prst="star12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12-Point Star 2"/>
          <p:cNvSpPr/>
          <p:nvPr/>
        </p:nvSpPr>
        <p:spPr>
          <a:xfrm>
            <a:off x="5334000" y="4800600"/>
            <a:ext cx="1752600" cy="674132"/>
          </a:xfrm>
          <a:prstGeom prst="star12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600"/>
              <a:t>Find the value of </a:t>
            </a:r>
            <a:r>
              <a:rPr lang="en-US" sz="3600" i="1"/>
              <a:t>x</a:t>
            </a:r>
            <a:r>
              <a:rPr lang="en-US" sz="3600"/>
              <a:t>.  Then find the measure of the exterior angle.</a:t>
            </a:r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990600" y="2438400"/>
            <a:ext cx="3733800" cy="1371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990600" y="3810000"/>
            <a:ext cx="6096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343400" y="3267475"/>
                <a:ext cx="2362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(4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−7)°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3267475"/>
                <a:ext cx="2362200" cy="584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676400" y="2539425"/>
                <a:ext cx="2362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110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2539425"/>
                <a:ext cx="2362200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81000" y="3292300"/>
                <a:ext cx="2362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3292300"/>
                <a:ext cx="2362200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219200" y="39624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</a:rPr>
              <a:t>Using the </a:t>
            </a:r>
            <a:r>
              <a:rPr lang="en-US" dirty="0" smtClean="0">
                <a:solidFill>
                  <a:srgbClr val="000000"/>
                </a:solidFill>
              </a:rPr>
              <a:t>Exterior Angle theorem</a:t>
            </a:r>
            <a:r>
              <a:rPr lang="en-US" dirty="0">
                <a:solidFill>
                  <a:srgbClr val="000000"/>
                </a:solidFill>
              </a:rPr>
              <a:t>, we know that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562100" y="4356557"/>
                <a:ext cx="2362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(4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−7)°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2100" y="4356557"/>
                <a:ext cx="2362200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667000" y="4419600"/>
                <a:ext cx="2362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0" y="4419600"/>
                <a:ext cx="2362200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733800" y="4419600"/>
                <a:ext cx="2362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+110°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4419600"/>
                <a:ext cx="2362200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228600" y="51054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</a:rPr>
              <a:t>So, we solve the equation!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532675" y="5443871"/>
                <a:ext cx="319511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3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−7=110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2675" y="5443871"/>
                <a:ext cx="3195119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913676" y="5816025"/>
                <a:ext cx="319511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3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=117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3676" y="5816025"/>
                <a:ext cx="3195119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908395" y="6197025"/>
                <a:ext cx="319511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=39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8395" y="6197025"/>
                <a:ext cx="3195119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575395" y="4800600"/>
                <a:ext cx="319511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=39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5395" y="4800600"/>
                <a:ext cx="3195119" cy="58477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572000" y="5352179"/>
                <a:ext cx="414950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4</m:t>
                          </m:r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−7</m:t>
                          </m:r>
                        </m:e>
                      </m:d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°=4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39</m:t>
                          </m:r>
                        </m:e>
                      </m:d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−7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352179"/>
                <a:ext cx="4149505" cy="58477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206906" y="5739081"/>
                <a:ext cx="23207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156−7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6906" y="5739081"/>
                <a:ext cx="2320704" cy="58477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902106" y="6197025"/>
                <a:ext cx="23207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149°</m:t>
                      </m:r>
                    </m:oMath>
                  </m:oMathPara>
                </a14:m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2106" y="6197025"/>
                <a:ext cx="2320704" cy="58477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210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" grpId="0" animBg="1"/>
      <p:bldP spid="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14400"/>
          </a:xfrm>
        </p:spPr>
        <p:txBody>
          <a:bodyPr/>
          <a:lstStyle/>
          <a:p>
            <a:r>
              <a:rPr lang="en-US" dirty="0"/>
              <a:t>Theorems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696200" cy="2057400"/>
          </a:xfrm>
        </p:spPr>
        <p:txBody>
          <a:bodyPr/>
          <a:lstStyle/>
          <a:p>
            <a:pPr>
              <a:buFontTx/>
              <a:buNone/>
            </a:pPr>
            <a:r>
              <a:rPr lang="en-US" b="1" i="1" dirty="0"/>
              <a:t>Corollary</a:t>
            </a:r>
            <a:r>
              <a:rPr lang="en-US" dirty="0"/>
              <a:t> to the Triangle Sum Theorem</a:t>
            </a:r>
          </a:p>
          <a:p>
            <a:pPr>
              <a:buFontTx/>
              <a:buNone/>
            </a:pPr>
            <a:r>
              <a:rPr lang="en-US" dirty="0"/>
              <a:t>The acute angles of a right triangle are complementary.</a:t>
            </a:r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 rot="8927825">
            <a:off x="2895600" y="4038600"/>
            <a:ext cx="3048000" cy="18288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4953000" y="35814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V="1">
            <a:off x="5105400" y="36576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2971800" y="4632325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5715000" y="4632325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</a:rPr>
              <a:t>2</a:t>
            </a:r>
          </a:p>
        </p:txBody>
      </p:sp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2590800" y="5027613"/>
          <a:ext cx="4343400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1117440" imgH="203040" progId="Equation.3">
                  <p:embed/>
                </p:oleObj>
              </mc:Choice>
              <mc:Fallback>
                <p:oleObj name="Equation" r:id="rId3" imgW="11174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027613"/>
                        <a:ext cx="4343400" cy="687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0" y="0"/>
            <a:ext cx="762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</a:rPr>
              <a:t>A corollary is a statement that can be easily proven using a theorem.</a:t>
            </a:r>
          </a:p>
        </p:txBody>
      </p:sp>
    </p:spTree>
    <p:extLst>
      <p:ext uri="{BB962C8B-B14F-4D97-AF65-F5344CB8AC3E}">
        <p14:creationId xmlns:p14="http://schemas.microsoft.com/office/powerpoint/2010/main" val="3900758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847</Words>
  <Application>Microsoft Office PowerPoint</Application>
  <PresentationFormat>On-screen Show (4:3)</PresentationFormat>
  <Paragraphs>138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Crayons</vt:lpstr>
      <vt:lpstr>Equation</vt:lpstr>
      <vt:lpstr>Wednesday, Oct. 3, 2012</vt:lpstr>
      <vt:lpstr>§4-2 Measures of Angles in Triangles</vt:lpstr>
      <vt:lpstr>Theorems</vt:lpstr>
      <vt:lpstr>Proof of Triangle Sum Theorem</vt:lpstr>
      <vt:lpstr>Now that we know that…</vt:lpstr>
      <vt:lpstr>Theorems</vt:lpstr>
      <vt:lpstr>Proof of Exterior Angle Theorem</vt:lpstr>
      <vt:lpstr>Find the value of x.  Then find the measure of the exterior angle.</vt:lpstr>
      <vt:lpstr>Theorems</vt:lpstr>
      <vt:lpstr>Proof of the Corollary</vt:lpstr>
      <vt:lpstr>Find the measures of the unknown angles.</vt:lpstr>
      <vt:lpstr>Find the measures of the unknown angles.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Wednesday, Oct. 3, 2012</dc:title>
  <dc:creator>Dria</dc:creator>
  <cp:lastModifiedBy>Dria</cp:lastModifiedBy>
  <cp:revision>5</cp:revision>
  <dcterms:created xsi:type="dcterms:W3CDTF">2012-09-28T14:02:45Z</dcterms:created>
  <dcterms:modified xsi:type="dcterms:W3CDTF">2012-10-03T23:31:41Z</dcterms:modified>
</cp:coreProperties>
</file>